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6" r:id="rId4"/>
    <p:sldId id="267" r:id="rId5"/>
    <p:sldId id="268" r:id="rId6"/>
    <p:sldId id="269" r:id="rId7"/>
    <p:sldId id="272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92" r:id="rId19"/>
    <p:sldId id="282" r:id="rId20"/>
    <p:sldId id="290" r:id="rId21"/>
    <p:sldId id="281" r:id="rId22"/>
    <p:sldId id="283" r:id="rId23"/>
    <p:sldId id="284" r:id="rId24"/>
    <p:sldId id="285" r:id="rId25"/>
    <p:sldId id="287" r:id="rId26"/>
    <p:sldId id="288" r:id="rId27"/>
    <p:sldId id="289" r:id="rId28"/>
    <p:sldId id="286" r:id="rId29"/>
    <p:sldId id="291" r:id="rId30"/>
    <p:sldId id="293" r:id="rId31"/>
    <p:sldId id="264" r:id="rId32"/>
  </p:sldIdLst>
  <p:sldSz cx="43199050" cy="2159952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21" d="100"/>
          <a:sy n="21" d="100"/>
        </p:scale>
        <p:origin x="1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1"/>
            <a:ext cx="43272000" cy="2163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19360" y="4470720"/>
            <a:ext cx="17410638" cy="7520000"/>
          </a:xfrm>
        </p:spPr>
        <p:txBody>
          <a:bodyPr anchor="ctr"/>
          <a:lstStyle>
            <a:lvl1pPr algn="ctr">
              <a:defRPr sz="189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19360" y="12280719"/>
            <a:ext cx="17410638" cy="5214000"/>
          </a:xfrm>
        </p:spPr>
        <p:txBody>
          <a:bodyPr anchor="ctr"/>
          <a:lstStyle>
            <a:lvl1pPr marL="0" indent="0" algn="ctr">
              <a:buNone/>
              <a:defRPr sz="7560" b="1">
                <a:solidFill>
                  <a:schemeClr val="bg2"/>
                </a:solidFill>
              </a:defRPr>
            </a:lvl1pPr>
            <a:lvl2pPr marL="1440180" indent="0" algn="ctr">
              <a:buNone/>
              <a:defRPr sz="6300"/>
            </a:lvl2pPr>
            <a:lvl3pPr marL="2879725" indent="0" algn="ctr">
              <a:buNone/>
              <a:defRPr sz="5670"/>
            </a:lvl3pPr>
            <a:lvl4pPr marL="4319905" indent="0" algn="ctr">
              <a:buNone/>
              <a:defRPr sz="5040"/>
            </a:lvl4pPr>
            <a:lvl5pPr marL="5760085" indent="0" algn="ctr">
              <a:buNone/>
              <a:defRPr sz="5040"/>
            </a:lvl5pPr>
            <a:lvl6pPr marL="7200265" indent="0" algn="ctr">
              <a:buNone/>
              <a:defRPr sz="5040"/>
            </a:lvl6pPr>
            <a:lvl7pPr marL="8639810" indent="0" algn="ctr">
              <a:buNone/>
              <a:defRPr sz="5040"/>
            </a:lvl7pPr>
            <a:lvl8pPr marL="10079990" indent="0" algn="ctr">
              <a:buNone/>
              <a:defRPr sz="5040"/>
            </a:lvl8pPr>
            <a:lvl9pPr marL="11520170" indent="0" algn="ctr">
              <a:buNone/>
              <a:defRPr sz="504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15" y="-4445"/>
            <a:ext cx="43256835" cy="216319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70000" y="3536000"/>
            <a:ext cx="37259998" cy="7520000"/>
          </a:xfrm>
        </p:spPr>
        <p:txBody>
          <a:bodyPr anchor="b"/>
          <a:lstStyle>
            <a:lvl1pPr algn="ctr">
              <a:defRPr sz="189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0000" y="11345999"/>
            <a:ext cx="37259998" cy="5214000"/>
          </a:xfrm>
        </p:spPr>
        <p:txBody>
          <a:bodyPr/>
          <a:lstStyle>
            <a:lvl1pPr marL="0" indent="0" algn="ctr">
              <a:buNone/>
              <a:defRPr sz="7560">
                <a:solidFill>
                  <a:schemeClr val="bg2"/>
                </a:solidFill>
              </a:defRPr>
            </a:lvl1pPr>
            <a:lvl2pPr marL="1440180" indent="0" algn="ctr">
              <a:buNone/>
              <a:defRPr sz="6300"/>
            </a:lvl2pPr>
            <a:lvl3pPr marL="2879725" indent="0" algn="ctr">
              <a:buNone/>
              <a:defRPr sz="5670"/>
            </a:lvl3pPr>
            <a:lvl4pPr marL="4319905" indent="0" algn="ctr">
              <a:buNone/>
              <a:defRPr sz="5040"/>
            </a:lvl4pPr>
            <a:lvl5pPr marL="5760085" indent="0" algn="ctr">
              <a:buNone/>
              <a:defRPr sz="5040"/>
            </a:lvl5pPr>
            <a:lvl6pPr marL="7200265" indent="0" algn="ctr">
              <a:buNone/>
              <a:defRPr sz="5040"/>
            </a:lvl6pPr>
            <a:lvl7pPr marL="8639810" indent="0" algn="ctr">
              <a:buNone/>
              <a:defRPr sz="5040"/>
            </a:lvl7pPr>
            <a:lvl8pPr marL="10079990" indent="0" algn="ctr">
              <a:buNone/>
              <a:defRPr sz="5040"/>
            </a:lvl8pPr>
            <a:lvl9pPr marL="11520170" indent="0" algn="ctr">
              <a:buNone/>
              <a:defRPr sz="504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" y="-20321"/>
            <a:ext cx="43265640" cy="2163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0" y="1170641"/>
            <a:ext cx="37259998" cy="2580320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0" y="4572000"/>
            <a:ext cx="37259998" cy="148839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" y="-20321"/>
            <a:ext cx="43265640" cy="21636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3414643"/>
            <a:ext cx="43251120" cy="18208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0" y="723601"/>
            <a:ext cx="37259998" cy="2580320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0" y="4047843"/>
            <a:ext cx="37259998" cy="154081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0" y="622000"/>
            <a:ext cx="37259998" cy="2792643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0" y="3962400"/>
            <a:ext cx="37259998" cy="154935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970000" y="1150000"/>
            <a:ext cx="37259998" cy="4175001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70000" y="5750000"/>
            <a:ext cx="37259998" cy="137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970000" y="20019999"/>
            <a:ext cx="9719999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4309999" y="20019999"/>
            <a:ext cx="14579999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0509998" y="20019999"/>
            <a:ext cx="9719999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2879725" rtl="0" eaLnBrk="1" latinLnBrk="0" hangingPunct="1">
        <a:lnSpc>
          <a:spcPct val="90000"/>
        </a:lnSpc>
        <a:spcBef>
          <a:spcPct val="0"/>
        </a:spcBef>
        <a:buNone/>
        <a:defRPr sz="126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720090" indent="-720090" algn="l" defTabSz="2879725" rtl="0" eaLnBrk="1" latinLnBrk="0" hangingPunct="1">
        <a:lnSpc>
          <a:spcPct val="120000"/>
        </a:lnSpc>
        <a:spcBef>
          <a:spcPts val="3155"/>
        </a:spcBef>
        <a:buSzPct val="75000"/>
        <a:buFont typeface="Arial" panose="020B0604020202020204" pitchFamily="34" charset="0"/>
        <a:buChar char="•"/>
        <a:defRPr sz="882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1814195" indent="-720090" algn="l" defTabSz="2879725" rtl="0" eaLnBrk="1" fontAlgn="auto" latinLnBrk="0" hangingPunct="1">
        <a:lnSpc>
          <a:spcPct val="120000"/>
        </a:lnSpc>
        <a:spcBef>
          <a:spcPts val="1580"/>
        </a:spcBef>
        <a:buSzPct val="75000"/>
        <a:buFont typeface="Arial" panose="020B0604020202020204" pitchFamily="34" charset="0"/>
        <a:buChar char="•"/>
        <a:defRPr sz="693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3173730" indent="-720090" algn="l" defTabSz="2879725" rtl="0" eaLnBrk="1" fontAlgn="auto" latinLnBrk="0" hangingPunct="1">
        <a:lnSpc>
          <a:spcPct val="120000"/>
        </a:lnSpc>
        <a:spcBef>
          <a:spcPts val="1580"/>
        </a:spcBef>
        <a:buSzPct val="75000"/>
        <a:buFont typeface="Arial" panose="020B0604020202020204" pitchFamily="34" charset="0"/>
        <a:buChar char="‒"/>
        <a:defRPr sz="63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4761865" indent="-720090" algn="l" defTabSz="2879725" rtl="0" eaLnBrk="1" fontAlgn="auto" latinLnBrk="0" hangingPunct="1">
        <a:lnSpc>
          <a:spcPct val="100000"/>
        </a:lnSpc>
        <a:spcBef>
          <a:spcPts val="1580"/>
        </a:spcBef>
        <a:buSzPct val="75000"/>
        <a:buFont typeface="Arial" panose="020B0604020202020204" pitchFamily="34" charset="0"/>
        <a:buChar char="˃"/>
        <a:defRPr sz="567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6122035" indent="-720090" algn="l" defTabSz="2879725" rtl="0" eaLnBrk="1" fontAlgn="auto" latinLnBrk="0" hangingPunct="1">
        <a:lnSpc>
          <a:spcPct val="90000"/>
        </a:lnSpc>
        <a:spcBef>
          <a:spcPts val="1580"/>
        </a:spcBef>
        <a:buSzPct val="75000"/>
        <a:buFont typeface="Arial" panose="020B0604020202020204" pitchFamily="34" charset="0"/>
        <a:buChar char="˃"/>
        <a:defRPr sz="567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791972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5990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8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026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7972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1990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8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26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3981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7999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017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19360" y="4471035"/>
            <a:ext cx="17410430" cy="9214485"/>
          </a:xfrm>
        </p:spPr>
        <p:txBody>
          <a:bodyPr/>
          <a:lstStyle/>
          <a:p>
            <a:r>
              <a:rPr lang="en-GB" altLang="zh-CN"/>
              <a:t>文本点击率预估</a:t>
            </a:r>
            <a:br>
              <a:rPr lang="zh-CN" altLang="zh-CN"/>
            </a:br>
            <a:r>
              <a:rPr lang="en-GB" altLang="zh-CN"/>
              <a:t> </a:t>
            </a:r>
            <a:endParaRPr lang="en-US" alt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9600">
                <a:sym typeface="+mn-ea"/>
              </a:rPr>
              <a:t>团队：</a:t>
            </a:r>
            <a:r>
              <a:rPr lang="en-US" altLang="en-GB" sz="9600">
                <a:sym typeface="+mn-ea"/>
              </a:rPr>
              <a:t>Fah</a:t>
            </a:r>
            <a:endParaRPr lang="en-US" altLang="en-GB" sz="7555"/>
          </a:p>
          <a:p>
            <a:r>
              <a:rPr lang="zh-CN" altLang="en-GB" sz="7555">
                <a:sym typeface="+mn-ea"/>
              </a:rPr>
              <a:t>解题方案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 sz="8815">
                <a:sym typeface="+mn-ea"/>
              </a:rPr>
              <a:t>二、相似度特征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1</a:t>
            </a:r>
            <a:r>
              <a:rPr lang="zh-CN" altLang="en-US" sz="8815">
                <a:sym typeface="+mn-ea"/>
              </a:rPr>
              <a:t>、</a:t>
            </a:r>
            <a:r>
              <a:rPr lang="en-US" altLang="zh-CN" sz="8815">
                <a:sym typeface="+mn-ea"/>
              </a:rPr>
              <a:t>word2vec</a:t>
            </a:r>
            <a:r>
              <a:rPr lang="zh-CN" altLang="en-US" sz="8815">
                <a:sym typeface="+mn-ea"/>
              </a:rPr>
              <a:t>相似度：</a:t>
            </a:r>
            <a:endParaRPr lang="zh-CN" altLang="en-US" sz="8815"/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将词向量进行句向量化，计算句向量之间的距离。（数字表示</a:t>
            </a:r>
            <a:r>
              <a:rPr lang="en-US" altLang="zh-CN" sz="8815">
                <a:sym typeface="+mn-ea"/>
              </a:rPr>
              <a:t>lgb</a:t>
            </a:r>
            <a:r>
              <a:rPr lang="zh-CN" altLang="en-US" sz="8815">
                <a:sym typeface="+mn-ea"/>
              </a:rPr>
              <a:t>特征</a:t>
            </a:r>
            <a:r>
              <a:rPr lang="zh-CN" altLang="en-US" sz="8815">
                <a:sym typeface="+mn-ea"/>
              </a:rPr>
              <a:t>重要性</a:t>
            </a:r>
            <a:r>
              <a:rPr lang="zh-CN" altLang="en-US" sz="8815">
                <a:sym typeface="+mn-ea"/>
              </a:rPr>
              <a:t>）</a:t>
            </a:r>
            <a:endParaRPr lang="zh-CN" altLang="en-US" sz="8815"/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C</a:t>
            </a:r>
            <a:r>
              <a:rPr lang="zh-CN" altLang="en-US" sz="8815">
                <a:sym typeface="+mn-ea"/>
              </a:rPr>
              <a:t>osine </a:t>
            </a:r>
            <a:r>
              <a:rPr lang="en-US" altLang="zh-CN" sz="8815">
                <a:sym typeface="+mn-ea"/>
              </a:rPr>
              <a:t>	(2)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C</a:t>
            </a:r>
            <a:r>
              <a:rPr lang="zh-CN" altLang="en-US" sz="8815">
                <a:sym typeface="+mn-ea"/>
              </a:rPr>
              <a:t>ityblock</a:t>
            </a:r>
            <a:r>
              <a:rPr lang="en-US" altLang="zh-CN" sz="8815">
                <a:sym typeface="+mn-ea"/>
              </a:rPr>
              <a:t>	(5)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Canberra</a:t>
            </a:r>
            <a:r>
              <a:rPr lang="en-US" altLang="zh-CN" sz="8815">
                <a:sym typeface="+mn-ea"/>
              </a:rPr>
              <a:t>	(4)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Euclidean</a:t>
            </a:r>
            <a:r>
              <a:rPr lang="en-US" altLang="zh-CN" sz="8815">
                <a:sym typeface="+mn-ea"/>
              </a:rPr>
              <a:t>	(1)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M</a:t>
            </a:r>
            <a:r>
              <a:rPr lang="zh-CN" altLang="en-US" sz="8815">
                <a:sym typeface="+mn-ea"/>
              </a:rPr>
              <a:t>inkowski</a:t>
            </a:r>
            <a:r>
              <a:rPr lang="en-US" altLang="zh-CN" sz="8815">
                <a:sym typeface="+mn-ea"/>
              </a:rPr>
              <a:t>	(3)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B</a:t>
            </a:r>
            <a:r>
              <a:rPr lang="zh-CN" altLang="en-US" sz="8815">
                <a:sym typeface="+mn-ea"/>
              </a:rPr>
              <a:t>ray</a:t>
            </a:r>
            <a:r>
              <a:rPr lang="en-US" altLang="zh-CN" sz="8815">
                <a:sym typeface="+mn-ea"/>
              </a:rPr>
              <a:t>C</a:t>
            </a:r>
            <a:r>
              <a:rPr lang="zh-CN" altLang="en-US" sz="8815">
                <a:sym typeface="+mn-ea"/>
              </a:rPr>
              <a:t>urtis  </a:t>
            </a:r>
            <a:r>
              <a:rPr lang="en-US" altLang="zh-CN" sz="8815">
                <a:sym typeface="+mn-ea"/>
              </a:rPr>
              <a:t>	(4)</a:t>
            </a:r>
            <a:endParaRPr lang="zh-CN" altLang="en-US" sz="8815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sz="8815">
                <a:sym typeface="+mn-ea"/>
              </a:rPr>
              <a:t>BM25相关度打分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训练集使用前</a:t>
            </a:r>
            <a:r>
              <a:rPr lang="en-US" altLang="zh-CN" sz="8815">
                <a:sym typeface="+mn-ea"/>
              </a:rPr>
              <a:t>5000W</a:t>
            </a:r>
            <a:r>
              <a:rPr lang="zh-CN" altLang="en-US" sz="8815">
                <a:sym typeface="+mn-ea"/>
              </a:rPr>
              <a:t>构建，对训练集测试集共</a:t>
            </a:r>
            <a:r>
              <a:rPr lang="en-US" altLang="zh-CN" sz="8815">
                <a:sym typeface="+mn-ea"/>
              </a:rPr>
              <a:t>15000W</a:t>
            </a:r>
            <a:r>
              <a:rPr lang="zh-CN" altLang="en-US" sz="8815">
                <a:sym typeface="+mn-ea"/>
              </a:rPr>
              <a:t>数据去重后构建</a:t>
            </a:r>
            <a:r>
              <a:rPr lang="en-US" altLang="zh-CN" sz="8815">
                <a:sym typeface="+mn-ea"/>
              </a:rPr>
              <a:t>bm25Scorer</a:t>
            </a:r>
            <a:endParaRPr lang="en-US" altLang="zh-CN" sz="8815">
              <a:sym typeface="+mn-ea"/>
            </a:endParaRPr>
          </a:p>
          <a:p>
            <a:pPr marL="0" indent="0">
              <a:buNone/>
            </a:pPr>
            <a:endParaRPr lang="en-US" altLang="zh-CN" sz="8815">
              <a:sym typeface="+mn-ea"/>
            </a:endParaRPr>
          </a:p>
          <a:p>
            <a:pPr marL="0" indent="0">
              <a:buNone/>
            </a:pPr>
            <a:endParaRPr lang="en-US" altLang="zh-CN" sz="8815">
              <a:sym typeface="+mn-ea"/>
            </a:endParaRPr>
          </a:p>
          <a:p>
            <a:pPr marL="0" indent="0">
              <a:buNone/>
            </a:pPr>
            <a:endParaRPr lang="en-US" altLang="zh-CN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k1 = 1.5</a:t>
            </a:r>
            <a:endParaRPr lang="en-US" altLang="zh-CN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b = 0.75</a:t>
            </a:r>
            <a:endParaRPr lang="en-US" altLang="zh-CN" sz="8815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32930" y="9787890"/>
          <a:ext cx="27426920" cy="577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895600" imgH="622300" progId="Equation.KSEE3">
                  <p:embed/>
                </p:oleObj>
              </mc:Choice>
              <mc:Fallback>
                <p:oleObj name="" r:id="rId1" imgW="2895600" imgH="622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32930" y="9787890"/>
                        <a:ext cx="27426920" cy="5774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8815">
                <a:latin typeface="+mn-lt"/>
                <a:ea typeface="+mn-ea"/>
                <a:sym typeface="+mn-ea"/>
              </a:rPr>
              <a:t>3</a:t>
            </a:r>
            <a:r>
              <a:rPr lang="zh-CN" altLang="en-US" sz="8815">
                <a:latin typeface="+mn-lt"/>
                <a:ea typeface="+mn-ea"/>
                <a:sym typeface="+mn-ea"/>
              </a:rPr>
              <a:t>、Difflib</a:t>
            </a:r>
            <a:r>
              <a:rPr lang="zh-CN" altLang="en-US" sz="8815">
                <a:sym typeface="+mn-ea"/>
              </a:rPr>
              <a:t>（标准库）</a:t>
            </a:r>
            <a:endParaRPr lang="zh-CN" altLang="en-US" sz="8815"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 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	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计算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query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之间的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diff ratio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marchs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表示共现词长度和。</a:t>
            </a:r>
            <a:endParaRPr lang="zh-CN" altLang="en-US" sz="8815"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endParaRPr lang="zh-CN" altLang="en-US" sz="8815"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13700" y="11317605"/>
          <a:ext cx="20638135" cy="24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1714500" imgH="203200" progId="Equation.KSEE3">
                  <p:embed/>
                </p:oleObj>
              </mc:Choice>
              <mc:Fallback>
                <p:oleObj name="" r:id="rId1" imgW="17145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13700" y="11317605"/>
                        <a:ext cx="20638135" cy="24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三、点击率特征：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cs typeface="微软雅黑" panose="020B0503020204020204" charset="-122"/>
              </a:rPr>
              <a:t>	CTR=</a:t>
            </a:r>
            <a:r>
              <a:rPr lang="zh-CN" altLang="en-US">
                <a:cs typeface="微软雅黑" panose="020B0503020204020204" charset="-122"/>
              </a:rPr>
              <a:t>点击量</a:t>
            </a:r>
            <a:r>
              <a:rPr lang="en-US" altLang="zh-CN">
                <a:cs typeface="微软雅黑" panose="020B0503020204020204" charset="-122"/>
              </a:rPr>
              <a:t>/</a:t>
            </a:r>
            <a:r>
              <a:rPr lang="zh-CN" altLang="en-US">
                <a:cs typeface="微软雅黑" panose="020B0503020204020204" charset="-122"/>
              </a:rPr>
              <a:t>出现次数（针对</a:t>
            </a:r>
            <a:r>
              <a:rPr lang="en-US" altLang="zh-CN">
                <a:cs typeface="微软雅黑" panose="020B0503020204020204" charset="-122"/>
              </a:rPr>
              <a:t>Title</a:t>
            </a:r>
            <a:r>
              <a:rPr lang="zh-CN" altLang="en-US">
                <a:cs typeface="微软雅黑" panose="020B0503020204020204" charset="-122"/>
              </a:rPr>
              <a:t>）</a:t>
            </a:r>
            <a:endParaRPr lang="zh-CN" altLang="en-US"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1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、主要解决冷启动的文本（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ctr=0.25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）</a:t>
            </a:r>
            <a:endParaRPr lang="zh-CN" altLang="en-US" sz="8815">
              <a:cs typeface="微软雅黑" panose="020B0503020204020204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2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、频率低的文本的点击率（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click/(sum+1)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）</a:t>
            </a:r>
            <a:endParaRPr lang="zh-CN" altLang="en-US" sz="8815">
              <a:cs typeface="微软雅黑" panose="020B0503020204020204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			统计后 9 亿训练集 title 出现的次数（num）和点击的次数（click），将其 merge到训练集数据集，处理冷启动 title：首先使用 pandas 对 num 列进行 fillna（3）,click列 fillna（1），然后 num 列 +1，最后 click/num 获得点击率特征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四、统计特征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、频率特征</a:t>
            </a:r>
            <a:endParaRPr lang="zh-CN" altLang="en-US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		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统计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query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出现次数。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		query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次数表示用户看到不同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的个数。个人理解看的越少说明有足够满意的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。（包含用户行为信息）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		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的频率包含了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的热度，频率越高说明该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title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的热度越高。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word share</a:t>
            </a:r>
            <a:endParaRPr lang="en-US" altLang="zh-CN"/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统计词频，计算词的 tfidf 权值。针对 query 和 titile 的共有词，计算</a:t>
            </a:r>
            <a:endParaRPr lang="zh-CN" altLang="en-US" sz="8815"/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tfidf_share</a:t>
            </a:r>
            <a:r>
              <a:rPr lang="en-US" altLang="zh-CN" sz="8815">
                <a:sym typeface="+mn-ea"/>
              </a:rPr>
              <a:t>:</a:t>
            </a:r>
            <a:r>
              <a:rPr lang="zh-CN" altLang="en-US" sz="8815">
                <a:sym typeface="+mn-ea"/>
              </a:rPr>
              <a:t>    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                      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count_share_rate</a:t>
            </a:r>
            <a:r>
              <a:rPr lang="en-US" altLang="zh-CN" sz="8815">
                <a:sym typeface="+mn-ea"/>
              </a:rPr>
              <a:t>:     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num of share words</a:t>
            </a:r>
            <a:r>
              <a:rPr lang="en-US" altLang="zh-CN" sz="8815">
                <a:sym typeface="+mn-ea"/>
              </a:rPr>
              <a:t>: 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474325" y="7476490"/>
          <a:ext cx="7343775" cy="323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952500" imgH="419100" progId="Equation.KSEE3">
                  <p:embed/>
                </p:oleObj>
              </mc:Choice>
              <mc:Fallback>
                <p:oleObj name="" r:id="rId1" imgW="952500" imgH="4191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74325" y="7476490"/>
                        <a:ext cx="7343775" cy="323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439458" y="10907395"/>
          <a:ext cx="17303750" cy="326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2222500" imgH="419100" progId="Equation.KSEE3">
                  <p:embed/>
                </p:oleObj>
              </mc:Choice>
              <mc:Fallback>
                <p:oleObj name="" r:id="rId3" imgW="2222500" imgH="4191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9458" y="10907395"/>
                        <a:ext cx="17303750" cy="3263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54935" y="15218410"/>
          <a:ext cx="12489180" cy="214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5" imgW="1181100" imgH="203200" progId="Equation.KSEE3">
                  <p:embed/>
                </p:oleObj>
              </mc:Choice>
              <mc:Fallback>
                <p:oleObj name="" r:id="rId5" imgW="1181100" imgH="203200" progId="Equation.KSEE3">
                  <p:embed/>
                  <p:pic>
                    <p:nvPicPr>
                      <p:cNvPr id="0" name="图片 51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54935" y="15218410"/>
                        <a:ext cx="12489180" cy="2148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8815">
                <a:sym typeface="+mn-ea"/>
              </a:rPr>
              <a:t>num of 2gram share words</a:t>
            </a:r>
            <a:r>
              <a:rPr lang="en-US" altLang="zh-CN" sz="8815">
                <a:sym typeface="+mn-ea"/>
              </a:rPr>
              <a:t>: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cosine_dis</a:t>
            </a:r>
            <a:r>
              <a:rPr lang="en-US" altLang="zh-CN" sz="8815">
                <a:sym typeface="+mn-ea"/>
              </a:rPr>
              <a:t>: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en-US" altLang="zh-CN" sz="8815">
              <a:sym typeface="+mn-ea"/>
            </a:endParaRPr>
          </a:p>
          <a:p>
            <a:pPr marL="0" indent="0">
              <a:buNone/>
            </a:pPr>
            <a:endParaRPr lang="en-US" altLang="zh-CN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share_rate: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298160" y="4048125"/>
          <a:ext cx="2057273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1714500" imgH="203200" progId="Equation.KSEE3">
                  <p:embed/>
                </p:oleObj>
              </mc:Choice>
              <mc:Fallback>
                <p:oleObj name="" r:id="rId1" imgW="1714500" imgH="2032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98160" y="4048125"/>
                        <a:ext cx="2057273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613583" y="8322310"/>
          <a:ext cx="21091525" cy="495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1892300" imgH="444500" progId="Equation.KSEE3">
                  <p:embed/>
                </p:oleObj>
              </mc:Choice>
              <mc:Fallback>
                <p:oleObj name="" r:id="rId3" imgW="1892300" imgH="444500" progId="Equation.KSEE3">
                  <p:embed/>
                  <p:pic>
                    <p:nvPicPr>
                      <p:cNvPr id="0" name="图片 61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3583" y="8322310"/>
                        <a:ext cx="21091525" cy="495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84130" y="15422245"/>
          <a:ext cx="10574020" cy="359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5" imgW="1231265" imgH="419100" progId="Equation.KSEE3">
                  <p:embed/>
                </p:oleObj>
              </mc:Choice>
              <mc:Fallback>
                <p:oleObj name="" r:id="rId5" imgW="1231265" imgH="419100" progId="Equation.KSEE3">
                  <p:embed/>
                  <p:pic>
                    <p:nvPicPr>
                      <p:cNvPr id="0" name="图片 61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84130" y="15422245"/>
                        <a:ext cx="10574020" cy="3599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实现方法的改进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采用多进程的方式：训练集</a:t>
            </a:r>
            <a:r>
              <a:rPr lang="en-US" altLang="zh-CN"/>
              <a:t>5000W+</a:t>
            </a:r>
            <a:r>
              <a:rPr lang="zh-CN" altLang="en-US"/>
              <a:t>测试集</a:t>
            </a:r>
            <a:r>
              <a:rPr lang="en-US" altLang="zh-CN"/>
              <a:t>10000W</a:t>
            </a:r>
            <a:r>
              <a:rPr lang="zh-CN" altLang="en-US"/>
              <a:t>，一共</a:t>
            </a:r>
            <a:r>
              <a:rPr lang="en-US" altLang="zh-CN"/>
              <a:t>1</a:t>
            </a:r>
            <a:r>
              <a:rPr lang="zh-CN" altLang="en-US"/>
              <a:t>亿</a:t>
            </a:r>
            <a:r>
              <a:rPr lang="en-US" altLang="zh-CN"/>
              <a:t>5000</a:t>
            </a:r>
            <a:r>
              <a:rPr lang="zh-CN" altLang="en-US"/>
              <a:t>万数据。</a:t>
            </a:r>
            <a:r>
              <a:rPr lang="en-US" altLang="zh-CN"/>
              <a:t>CPU16</a:t>
            </a:r>
            <a:r>
              <a:rPr lang="zh-CN" altLang="en-US"/>
              <a:t>核，大多特征使用</a:t>
            </a:r>
            <a:r>
              <a:rPr lang="en-US" altLang="zh-CN"/>
              <a:t>15</a:t>
            </a:r>
            <a:r>
              <a:rPr lang="zh-CN" altLang="en-US"/>
              <a:t>进程并行处理，每个进程处理</a:t>
            </a:r>
            <a:r>
              <a:rPr lang="en-US" altLang="zh-CN"/>
              <a:t>1000W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修改源码：针对源码本身进行修改，修改费时且占用内存较高的数据结构，换成</a:t>
            </a:r>
            <a:r>
              <a:rPr lang="en-US" altLang="zh-CN"/>
              <a:t>python</a:t>
            </a:r>
            <a:r>
              <a:rPr lang="zh-CN" altLang="en-US"/>
              <a:t>原生的数据结构</a:t>
            </a:r>
            <a:r>
              <a:rPr lang="en-US" altLang="zh-CN"/>
              <a:t>list</a:t>
            </a:r>
            <a:r>
              <a:rPr lang="zh-CN" altLang="en-US"/>
              <a:t>、</a:t>
            </a:r>
            <a:r>
              <a:rPr lang="en-US" altLang="zh-CN"/>
              <a:t>dict</a:t>
            </a:r>
            <a:r>
              <a:rPr lang="zh-CN" altLang="en-US"/>
              <a:t>，提升代码运行效率以及减少内存使用。</a:t>
            </a:r>
            <a:endParaRPr lang="zh-CN" altLang="en-US"/>
          </a:p>
          <a:p>
            <a:r>
              <a:rPr lang="zh-CN" altLang="en-US"/>
              <a:t>在复赛最终数据上（</a:t>
            </a:r>
            <a:r>
              <a:rPr lang="en-US" altLang="zh-CN"/>
              <a:t>1</a:t>
            </a:r>
            <a:r>
              <a:rPr lang="zh-CN" altLang="en-US"/>
              <a:t>亿</a:t>
            </a:r>
            <a:r>
              <a:rPr lang="en-US" altLang="zh-CN"/>
              <a:t>5000</a:t>
            </a:r>
            <a:r>
              <a:rPr lang="zh-CN" altLang="en-US"/>
              <a:t>万）所有特征（包括</a:t>
            </a:r>
            <a:r>
              <a:rPr lang="en-US" altLang="zh-CN"/>
              <a:t>w2v</a:t>
            </a:r>
            <a:r>
              <a:rPr lang="zh-CN" altLang="en-US"/>
              <a:t>）可在</a:t>
            </a:r>
            <a:r>
              <a:rPr lang="en-US" altLang="zh-CN"/>
              <a:t>12</a:t>
            </a:r>
            <a:r>
              <a:rPr lang="zh-CN" altLang="en-US"/>
              <a:t>小时内跑完。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特征重要性分析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123190" y="3304540"/>
          <a:ext cx="43017440" cy="1820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4450"/>
                <a:gridCol w="7439660"/>
                <a:gridCol w="7593330"/>
              </a:tblGrid>
              <a:tr h="21704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0"/>
                        <a:t>特征</a:t>
                      </a:r>
                      <a:endParaRPr lang="zh-CN" altLang="en-US" sz="8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0"/>
                        <a:t>第一折损失</a:t>
                      </a:r>
                      <a:endParaRPr lang="zh-CN" altLang="en-US" sz="8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0"/>
                        <a:t>线上得分</a:t>
                      </a:r>
                      <a:endParaRPr lang="zh-CN" altLang="en-US" sz="8000"/>
                    </a:p>
                  </a:txBody>
                  <a:tcPr/>
                </a:tc>
              </a:tr>
              <a:tr h="183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pagerank</a:t>
                      </a:r>
                      <a:endParaRPr lang="en-US" altLang="zh-CN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449224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0.54</a:t>
                      </a:r>
                      <a:endParaRPr lang="en-US" altLang="zh-CN" sz="8800"/>
                    </a:p>
                  </a:txBody>
                  <a:tcPr/>
                </a:tc>
              </a:tr>
              <a:tr h="17767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>
                          <a:sym typeface="+mn-ea"/>
                        </a:rPr>
                        <a:t>+bm25</a:t>
                      </a:r>
                      <a:endParaRPr lang="zh-CN" altLang="en-US" sz="8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442892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800"/>
                    </a:p>
                  </a:txBody>
                  <a:tcPr/>
                </a:tc>
              </a:tr>
              <a:tr h="1879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/>
                        <a:t>+bm25+ShareR 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0.</a:t>
                      </a:r>
                      <a:r>
                        <a:rPr lang="zh-CN" altLang="en-US" sz="8800">
                          <a:sym typeface="+mn-ea"/>
                        </a:rPr>
                        <a:t>44232</a:t>
                      </a:r>
                      <a:endParaRPr lang="zh-CN" altLang="en-US" sz="8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800"/>
                    </a:p>
                  </a:txBody>
                  <a:tcPr/>
                </a:tc>
              </a:tr>
              <a:tr h="18364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/>
                        <a:t>+bm25+ShareR+</a:t>
                      </a:r>
                      <a:r>
                        <a:rPr lang="en-US" altLang="zh-CN" sz="8800"/>
                        <a:t>wordshare</a:t>
                      </a:r>
                      <a:endParaRPr lang="en-US" altLang="zh-CN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0.440296</a:t>
                      </a:r>
                      <a:endParaRPr lang="en-US" altLang="zh-CN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8800"/>
                    </a:p>
                  </a:txBody>
                  <a:tcPr/>
                </a:tc>
              </a:tr>
              <a:tr h="1943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/>
                        <a:t>+bm25+ShareR+</a:t>
                      </a:r>
                      <a:r>
                        <a:rPr lang="en-US" altLang="zh-CN" sz="8800">
                          <a:sym typeface="+mn-ea"/>
                        </a:rPr>
                        <a:t>wordshare</a:t>
                      </a:r>
                      <a:r>
                        <a:rPr lang="zh-CN" altLang="en-US" sz="8800"/>
                        <a:t>+sgd</a:t>
                      </a:r>
                      <a:r>
                        <a:rPr lang="en-US" altLang="zh-CN" sz="8800"/>
                        <a:t>oof</a:t>
                      </a:r>
                      <a:endParaRPr lang="en-US" altLang="zh-CN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438497 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56</a:t>
                      </a:r>
                      <a:endParaRPr lang="zh-CN" altLang="en-US" sz="8800"/>
                    </a:p>
                  </a:txBody>
                  <a:tcPr/>
                </a:tc>
              </a:tr>
              <a:tr h="1852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/>
                        <a:t>+bm25+ShareR+</a:t>
                      </a:r>
                      <a:r>
                        <a:rPr lang="en-US" altLang="zh-CN" sz="8800">
                          <a:sym typeface="+mn-ea"/>
                        </a:rPr>
                        <a:t>wordshare</a:t>
                      </a:r>
                      <a:r>
                        <a:rPr lang="zh-CN" altLang="en-US" sz="8800"/>
                        <a:t>+</a:t>
                      </a:r>
                      <a:r>
                        <a:rPr lang="zh-CN" altLang="en-US" sz="8800">
                          <a:sym typeface="+mn-ea"/>
                        </a:rPr>
                        <a:t>sgd</a:t>
                      </a:r>
                      <a:r>
                        <a:rPr lang="en-US" altLang="zh-CN" sz="8800">
                          <a:sym typeface="+mn-ea"/>
                        </a:rPr>
                        <a:t>oof</a:t>
                      </a:r>
                      <a:r>
                        <a:rPr lang="zh-CN" altLang="en-US" sz="8800"/>
                        <a:t>+CTR 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428098 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0.585</a:t>
                      </a:r>
                      <a:endParaRPr lang="en-US" altLang="zh-CN" sz="8800"/>
                    </a:p>
                  </a:txBody>
                  <a:tcPr/>
                </a:tc>
              </a:tr>
              <a:tr h="21380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/>
                        <a:t>+bm25+ShareR+</a:t>
                      </a:r>
                      <a:r>
                        <a:rPr lang="en-US" altLang="zh-CN" sz="8800">
                          <a:sym typeface="+mn-ea"/>
                        </a:rPr>
                        <a:t>wordshare</a:t>
                      </a:r>
                      <a:r>
                        <a:rPr lang="zh-CN" altLang="en-US" sz="8800"/>
                        <a:t>+</a:t>
                      </a:r>
                      <a:r>
                        <a:rPr lang="zh-CN" altLang="en-US" sz="8800">
                          <a:sym typeface="+mn-ea"/>
                        </a:rPr>
                        <a:t>sgd</a:t>
                      </a:r>
                      <a:r>
                        <a:rPr lang="en-US" altLang="zh-CN" sz="8800">
                          <a:sym typeface="+mn-ea"/>
                        </a:rPr>
                        <a:t>oof</a:t>
                      </a:r>
                      <a:r>
                        <a:rPr lang="zh-CN" altLang="en-US" sz="8800"/>
                        <a:t>+CTR+frq</a:t>
                      </a:r>
                      <a:r>
                        <a:rPr lang="en-US" altLang="zh-CN" sz="8800"/>
                        <a:t>uence</a:t>
                      </a:r>
                      <a:endParaRPr lang="en-US" altLang="zh-CN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</a:t>
                      </a:r>
                      <a:r>
                        <a:rPr lang="zh-CN" altLang="en-US" sz="8800"/>
                        <a:t>426098 </a:t>
                      </a:r>
                      <a:endParaRPr lang="zh-CN" altLang="en-US" sz="8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0.597</a:t>
                      </a:r>
                      <a:endParaRPr lang="en-US" altLang="zh-CN" sz="8800"/>
                    </a:p>
                  </a:txBody>
                  <a:tcPr/>
                </a:tc>
              </a:tr>
              <a:tr h="2773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pagerank</a:t>
                      </a:r>
                      <a:r>
                        <a:rPr lang="zh-CN" altLang="en-US" sz="8800">
                          <a:sym typeface="+mn-ea"/>
                        </a:rPr>
                        <a:t>+</a:t>
                      </a:r>
                      <a:r>
                        <a:rPr lang="zh-CN" altLang="en-US" sz="8800">
                          <a:solidFill>
                            <a:srgbClr val="FF0000"/>
                          </a:solidFill>
                          <a:sym typeface="+mn-ea"/>
                        </a:rPr>
                        <a:t>bm25</a:t>
                      </a:r>
                      <a:r>
                        <a:rPr lang="zh-CN" altLang="en-US" sz="8800">
                          <a:sym typeface="+mn-ea"/>
                        </a:rPr>
                        <a:t>+ShareR+</a:t>
                      </a:r>
                      <a:r>
                        <a:rPr lang="en-US" altLang="zh-CN" sz="8800">
                          <a:sym typeface="+mn-ea"/>
                        </a:rPr>
                        <a:t>wordshare</a:t>
                      </a:r>
                      <a:r>
                        <a:rPr lang="zh-CN" altLang="en-US" sz="8800">
                          <a:sym typeface="+mn-ea"/>
                        </a:rPr>
                        <a:t>+</a:t>
                      </a:r>
                      <a:r>
                        <a:rPr lang="en-US" altLang="zh-CN" sz="8800">
                          <a:solidFill>
                            <a:srgbClr val="FF0000"/>
                          </a:solidFill>
                          <a:sym typeface="+mn-ea"/>
                        </a:rPr>
                        <a:t>tfidfoof</a:t>
                      </a:r>
                      <a:r>
                        <a:rPr lang="zh-CN" altLang="en-US" sz="8800">
                          <a:sym typeface="+mn-ea"/>
                        </a:rPr>
                        <a:t>+</a:t>
                      </a:r>
                      <a:r>
                        <a:rPr lang="zh-CN" altLang="en-US" sz="8800">
                          <a:solidFill>
                            <a:srgbClr val="FF0000"/>
                          </a:solidFill>
                          <a:sym typeface="+mn-ea"/>
                        </a:rPr>
                        <a:t>CTR</a:t>
                      </a:r>
                      <a:r>
                        <a:rPr lang="zh-CN" altLang="en-US" sz="8800">
                          <a:sym typeface="+mn-ea"/>
                        </a:rPr>
                        <a:t>+</a:t>
                      </a:r>
                      <a:r>
                        <a:rPr lang="zh-CN" altLang="en-US" sz="8800">
                          <a:solidFill>
                            <a:srgbClr val="FF0000"/>
                          </a:solidFill>
                          <a:sym typeface="+mn-ea"/>
                        </a:rPr>
                        <a:t>frq</a:t>
                      </a:r>
                      <a:r>
                        <a:rPr lang="en-US" altLang="zh-CN" sz="8800">
                          <a:solidFill>
                            <a:srgbClr val="FF0000"/>
                          </a:solidFill>
                          <a:sym typeface="+mn-ea"/>
                        </a:rPr>
                        <a:t>uence</a:t>
                      </a:r>
                      <a:r>
                        <a:rPr lang="en-US" altLang="zh-CN" sz="8800">
                          <a:sym typeface="+mn-ea"/>
                        </a:rPr>
                        <a:t>+difflib+</a:t>
                      </a:r>
                      <a:r>
                        <a:rPr lang="en-US" altLang="zh-CN" sz="8800">
                          <a:solidFill>
                            <a:srgbClr val="FF0000"/>
                          </a:solidFill>
                          <a:sym typeface="+mn-ea"/>
                        </a:rPr>
                        <a:t>word2vecdis</a:t>
                      </a:r>
                      <a:endParaRPr lang="en-US" altLang="zh-CN" sz="8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>
                          <a:sym typeface="+mn-ea"/>
                        </a:rPr>
                        <a:t>0.</a:t>
                      </a:r>
                      <a:r>
                        <a:rPr lang="zh-CN" altLang="en-US" sz="8800">
                          <a:sym typeface="+mn-ea"/>
                        </a:rPr>
                        <a:t>42</a:t>
                      </a:r>
                      <a:r>
                        <a:rPr lang="en-US" altLang="zh-CN" sz="8800">
                          <a:sym typeface="+mn-ea"/>
                        </a:rPr>
                        <a:t>1</a:t>
                      </a:r>
                      <a:endParaRPr lang="en-US" altLang="zh-CN" sz="8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800"/>
                        <a:t>0.606~0.6105</a:t>
                      </a:r>
                      <a:endParaRPr lang="en-US" altLang="zh-CN" sz="8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69895" y="2197100"/>
            <a:ext cx="37259895" cy="7287895"/>
          </a:xfrm>
        </p:spPr>
        <p:txBody>
          <a:bodyPr/>
          <a:lstStyle/>
          <a:p>
            <a:r>
              <a:rPr lang="zh-CN" altLang="en-US"/>
              <a:t>模型构建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成员介绍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buClrTx/>
              <a:buSzTx/>
              <a:buFontTx/>
              <a:buNone/>
            </a:pPr>
            <a:endParaRPr lang="zh-CN" altLang="zh-CN" sz="8815">
              <a:latin typeface="+mn-lt"/>
              <a:ea typeface="+mn-ea"/>
              <a:sym typeface="+mn-ea"/>
            </a:endParaRPr>
          </a:p>
          <a:p>
            <a:pPr marL="0" indent="0" defTabSz="914400">
              <a:buClrTx/>
              <a:buSzTx/>
              <a:buFontTx/>
              <a:buNone/>
            </a:pPr>
            <a:r>
              <a:rPr lang="zh-CN" altLang="zh-CN" sz="8815">
                <a:cs typeface="微软雅黑" panose="020B0503020204020204" charset="-122"/>
                <a:sym typeface="+mn-ea"/>
              </a:rPr>
              <a:t>章凡 </a:t>
            </a:r>
            <a:endParaRPr lang="zh-CN" altLang="zh-CN" sz="8815">
              <a:cs typeface="微软雅黑" panose="020B0503020204020204" charset="-122"/>
              <a:sym typeface="+mn-ea"/>
            </a:endParaRPr>
          </a:p>
          <a:p>
            <a:pPr marL="0" indent="0" defTabSz="914400">
              <a:buClrTx/>
              <a:buSzTx/>
              <a:buFontTx/>
              <a:buNone/>
            </a:pPr>
            <a:r>
              <a:rPr lang="zh-CN" altLang="zh-CN" sz="8815">
                <a:cs typeface="微软雅黑" panose="020B0503020204020204" charset="-122"/>
                <a:sym typeface="+mn-ea"/>
              </a:rPr>
              <a:t>电子科技大学 </a:t>
            </a:r>
            <a:endParaRPr lang="zh-CN" altLang="zh-CN" sz="8815">
              <a:cs typeface="微软雅黑" panose="020B0503020204020204" charset="-122"/>
              <a:sym typeface="+mn-ea"/>
            </a:endParaRPr>
          </a:p>
          <a:p>
            <a:pPr marL="0" indent="0" defTabSz="914400"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2018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级</a:t>
            </a:r>
            <a:r>
              <a:rPr lang="zh-CN" altLang="zh-CN" sz="8815">
                <a:cs typeface="微软雅黑" panose="020B0503020204020204" charset="-122"/>
                <a:sym typeface="+mn-ea"/>
              </a:rPr>
              <a:t>控制工程硕士生</a:t>
            </a:r>
            <a:endParaRPr lang="zh-CN" altLang="zh-CN" sz="8815" kern="1200" baseline="0">
              <a:cs typeface="微软雅黑" panose="020B0503020204020204" charset="-122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zh-CN" altLang="zh-CN" sz="8815">
                <a:cs typeface="微软雅黑" panose="020B0503020204020204" charset="-122"/>
                <a:sym typeface="+mn-ea"/>
              </a:rPr>
              <a:t>兴趣：</a:t>
            </a:r>
            <a:r>
              <a:rPr lang="zh-CN" sz="8815">
                <a:cs typeface="微软雅黑" panose="020B0503020204020204" charset="-122"/>
                <a:sym typeface="+mn-ea"/>
              </a:rPr>
              <a:t>机器学习</a:t>
            </a:r>
            <a:endParaRPr lang="zh-CN"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模型构建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9365" y="4349468"/>
            <a:ext cx="37259998" cy="15408156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LightGBM:</a:t>
            </a:r>
            <a:endParaRPr lang="en-US" altLang="zh-CN"/>
          </a:p>
          <a:p>
            <a:pPr marL="0" indent="0">
              <a:buNone/>
            </a:pP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	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文本特征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相似度特征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点击率特征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统计特征</a:t>
            </a:r>
            <a:endParaRPr lang="zh-CN" altLang="en-US" sz="8815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	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以上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共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24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维特征</a:t>
            </a:r>
            <a:endParaRPr lang="zh-CN" altLang="en-US" sz="8815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	A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榜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2000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万数据集，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LGB</a:t>
            </a:r>
            <a:r>
              <a:rPr lang="zh-CN" altLang="en-US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单模型可以轻松达到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0.</a:t>
            </a:r>
            <a:r>
              <a:rPr lang="en-US" altLang="zh-CN" sz="8815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61</a:t>
            </a:r>
            <a:endParaRPr lang="en-US" altLang="zh-CN" sz="8815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marL="0" indent="0">
              <a:buNone/>
            </a:pPr>
            <a:endParaRPr lang="zh-CN" altLang="en-US" sz="8815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endParaRPr lang="zh-CN" altLang="en-US" sz="8815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marL="0" indent="0">
              <a:buNone/>
            </a:pPr>
            <a:endParaRPr lang="zh-CN" altLang="en-US" sz="8815">
              <a:solidFill>
                <a:schemeClr val="tx1"/>
              </a:solidFill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96925" y="7481570"/>
            <a:ext cx="13227685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/>
              <a:t>		  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采用不同kernel_size的卷积层。对文本语料通过不同维度的编码。经过最大池化和平均池化，在经过比较层来比较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Query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46300" y="-61595"/>
            <a:ext cx="28368625" cy="2172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SiameseLSTM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7330" y="7046595"/>
            <a:ext cx="1761490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/>
              <a:t>		  </a:t>
            </a:r>
            <a:r>
              <a:rPr 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比赛初期较为火热的孪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LSTM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，采用简单的双层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BiLSTM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进行编码，（也曾尝试过第二层用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GRU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或者双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GRU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）。新增距离內积来增加模型与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CNN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的差异。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77180" y="-27305"/>
            <a:ext cx="25105360" cy="2165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ESIM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84870" y="-20955"/>
            <a:ext cx="22094825" cy="21642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65555" y="3563620"/>
            <a:ext cx="17581880" cy="9570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/>
              <a:t>		  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最强模型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引入词的对齐，局部推断，全局推断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例如： 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我想买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				“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我想采购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8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将文本</a:t>
            </a:r>
            <a:r>
              <a:rPr lang="zh-CN" sz="8800">
                <a:latin typeface="微软雅黑" panose="020B0503020204020204" charset="-122"/>
                <a:ea typeface="微软雅黑" panose="020B0503020204020204" charset="-122"/>
              </a:rPr>
              <a:t>直接引入。</a:t>
            </a:r>
            <a:endParaRPr lang="zh-CN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520" y="656926"/>
            <a:ext cx="37259998" cy="2580320"/>
          </a:xfrm>
        </p:spPr>
        <p:txBody>
          <a:bodyPr/>
          <a:p>
            <a:r>
              <a:rPr lang="zh-CN" altLang="en-US"/>
              <a:t>Decomposable attention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01495" y="4400550"/>
            <a:ext cx="1758188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/>
              <a:t>		  </a:t>
            </a:r>
            <a:r>
              <a:rPr lang="zh-CN" sz="8800">
                <a:latin typeface="微软雅黑" panose="020B0503020204020204" charset="-122"/>
                <a:ea typeface="微软雅黑" panose="020B0503020204020204" charset="-122"/>
              </a:rPr>
              <a:t>专注词的类比推断</a:t>
            </a:r>
            <a:endParaRPr lang="zh-CN" sz="8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全连接层编码，同样考虑词的对齐，并加入了局部推断。整体效果比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ESIM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4805" y="-52705"/>
            <a:ext cx="22614890" cy="2160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DSSM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14750" y="-26670"/>
            <a:ext cx="26918920" cy="21652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9090" y="4300220"/>
            <a:ext cx="15238095" cy="9570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/>
              <a:t>		  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无法使用论文中重要的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trick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。Word Hashing来进行bag-of-word。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中文每个字都有特殊的含义。并且题目对词进行了脱敏处理。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相对于孪生网络。简单增加了模型的深度。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模型融合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24234140" y="3613150"/>
          <a:ext cx="18642330" cy="1606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1165"/>
                <a:gridCol w="9321165"/>
              </a:tblGrid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600"/>
                        <a:t>模型</a:t>
                      </a:r>
                      <a:endParaRPr lang="zh-CN" altLang="en-US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600"/>
                        <a:t>占比</a:t>
                      </a:r>
                      <a:endParaRPr lang="zh-CN" altLang="en-US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LGB</a:t>
                      </a:r>
                      <a:endParaRPr lang="en-US" altLang="zh-CN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0.28</a:t>
                      </a:r>
                      <a:endParaRPr lang="en-US" altLang="zh-CN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CNN</a:t>
                      </a:r>
                      <a:endParaRPr lang="en-US" altLang="zh-CN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0.08</a:t>
                      </a:r>
                      <a:endParaRPr lang="en-US" altLang="zh-CN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ESIM</a:t>
                      </a:r>
                      <a:endParaRPr lang="en-US" altLang="zh-CN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0.37</a:t>
                      </a:r>
                      <a:endParaRPr lang="en-US" altLang="zh-CN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600">
                          <a:sym typeface="+mn-ea"/>
                        </a:rPr>
                        <a:t>SiameseLSTM</a:t>
                      </a:r>
                      <a:endParaRPr lang="zh-CN" altLang="en-US" sz="96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0.08</a:t>
                      </a:r>
                      <a:endParaRPr lang="en-US" altLang="zh-CN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600">
                          <a:sym typeface="+mn-ea"/>
                        </a:rPr>
                        <a:t>Decomposable attention</a:t>
                      </a:r>
                      <a:endParaRPr lang="zh-CN" altLang="en-US" sz="9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0.09</a:t>
                      </a:r>
                      <a:endParaRPr lang="en-US" altLang="zh-CN" sz="9600"/>
                    </a:p>
                  </a:txBody>
                  <a:tcPr/>
                </a:tc>
              </a:tr>
              <a:tr h="2294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DSSM</a:t>
                      </a:r>
                      <a:endParaRPr lang="en-US" altLang="zh-CN" sz="9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9600"/>
                        <a:t>0.1</a:t>
                      </a:r>
                      <a:endParaRPr lang="en-US" altLang="zh-CN" sz="9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41680" y="3831590"/>
            <a:ext cx="22670770" cy="122796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均采用前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5000W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做为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训练数据。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8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初赛最高分：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</a:rPr>
              <a:t>0.62860500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</a:rPr>
              <a:t>（没有下线寻参）</a:t>
            </a:r>
            <a:endParaRPr lang="en-US" altLang="zh-CN" sz="8800"/>
          </a:p>
          <a:p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endParaRPr lang="en-US" altLang="zh-CN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即便是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61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分的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LGB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在模型中，也没有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ESIM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效果强。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endParaRPr lang="en-US" altLang="zh-CN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r>
              <a:rPr lang="en-US" altLang="zh-CN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</a:t>
            </a:r>
            <a:r>
              <a:rPr lang="zh-CN" altLang="en-US"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融合提升不多。但均有稳定的提升，且在一定程度上增加模型的泛化能力。</a:t>
            </a:r>
            <a:endParaRPr lang="zh-CN" altLang="en-US" sz="8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其他尝试</a:t>
            </a:r>
            <a:r>
              <a:rPr lang="en-US" altLang="zh-CN"/>
              <a:t>(not work or waste time)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主题特征</a:t>
            </a:r>
            <a:endParaRPr lang="zh-CN" altLang="en-US"/>
          </a:p>
          <a:p>
            <a:r>
              <a:rPr lang="en-US" altLang="zh-CN"/>
              <a:t>tfidf</a:t>
            </a:r>
            <a:r>
              <a:rPr lang="zh-CN" altLang="en-US"/>
              <a:t>距离</a:t>
            </a:r>
            <a:endParaRPr lang="zh-CN" altLang="en-US"/>
          </a:p>
          <a:p>
            <a:r>
              <a:rPr lang="en-US" altLang="zh-CN"/>
              <a:t>Pesudo-labeling</a:t>
            </a:r>
            <a:endParaRPr lang="en-US" altLang="zh-CN"/>
          </a:p>
          <a:p>
            <a:r>
              <a:rPr lang="en-US" altLang="zh-CN"/>
              <a:t>checkpoint-ensembles</a:t>
            </a:r>
            <a:endParaRPr lang="en-US" altLang="zh-CN"/>
          </a:p>
          <a:p>
            <a:r>
              <a:rPr lang="en-US" altLang="zh-CN"/>
              <a:t>powerwords</a:t>
            </a:r>
            <a:endParaRPr lang="en-US" altLang="zh-CN"/>
          </a:p>
          <a:p>
            <a:r>
              <a:rPr lang="en-US" altLang="zh-CN"/>
              <a:t>doc2vec</a:t>
            </a:r>
            <a:r>
              <a:rPr lang="zh-CN" altLang="en-US"/>
              <a:t>距离</a:t>
            </a:r>
            <a:endParaRPr lang="zh-CN" altLang="en-US"/>
          </a:p>
          <a:p>
            <a:r>
              <a:rPr lang="en-US" altLang="zh-CN"/>
              <a:t>stacking</a:t>
            </a:r>
            <a:endParaRPr lang="en-US" altLang="zh-CN"/>
          </a:p>
          <a:p>
            <a:r>
              <a:rPr lang="en-US" altLang="zh-CN"/>
              <a:t>other models</a:t>
            </a:r>
            <a:endParaRPr lang="en-US" altLang="zh-CN"/>
          </a:p>
          <a:p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9895" y="4081145"/>
            <a:ext cx="37895530" cy="15375255"/>
          </a:xfrm>
        </p:spPr>
        <p:txBody>
          <a:bodyPr/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第一次做文本匹配类比赛，学到了许多模型设计的思路和方法。比赛期间看了很多论文，学到了很多</a:t>
            </a:r>
            <a:r>
              <a:rPr lang="en-US" altLang="zh-CN"/>
              <a:t>nlp</a:t>
            </a:r>
            <a:r>
              <a:rPr lang="zh-CN" altLang="en-US"/>
              <a:t>的知识。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体会到传统方法虽然不如深度网络，但是传统方法依然可以取得很好的效果。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对时间和空间的限制，提升了很多</a:t>
            </a:r>
            <a:r>
              <a:rPr lang="en-US" altLang="zh-CN"/>
              <a:t>coding</a:t>
            </a:r>
            <a:r>
              <a:rPr lang="zh-CN" altLang="en-US"/>
              <a:t>能力。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个人的</a:t>
            </a:r>
            <a:r>
              <a:rPr lang="zh-CN" altLang="en-US"/>
              <a:t>第一次</a:t>
            </a:r>
            <a:r>
              <a:rPr lang="en-US" altLang="zh-CN"/>
              <a:t>solo top 10 </a:t>
            </a:r>
            <a:r>
              <a:rPr lang="zh-CN" altLang="en-US"/>
              <a:t>，</a:t>
            </a:r>
            <a:r>
              <a:rPr lang="zh-CN" altLang="en-US"/>
              <a:t>单人参赛可以学到很多东西。由于规定每个队一台服务器所以对单人参赛比较友好。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4800"/>
              <a:t>[1] </a:t>
            </a:r>
            <a:r>
              <a:rPr lang="zh-CN" altLang="en-US" sz="4800"/>
              <a:t>李航 </a:t>
            </a:r>
            <a:r>
              <a:rPr lang="en-US" altLang="zh-CN" sz="4800"/>
              <a:t>.</a:t>
            </a:r>
            <a:r>
              <a:rPr lang="zh-CN" altLang="en-US" sz="4800"/>
              <a:t>统计学习方法第二版</a:t>
            </a:r>
            <a:r>
              <a:rPr lang="en-US" altLang="zh-CN" sz="4800"/>
              <a:t>[M] . </a:t>
            </a:r>
            <a:r>
              <a:rPr lang="zh-CN" altLang="en-US" sz="4800"/>
              <a:t>北京：清华大学出版社 ，</a:t>
            </a:r>
            <a:r>
              <a:rPr lang="en-US" altLang="zh-CN" sz="4800"/>
              <a:t>2019 .415 - 427 .</a:t>
            </a:r>
            <a:endParaRPr lang="en-US" altLang="zh-CN" sz="4800"/>
          </a:p>
          <a:p>
            <a:pPr marL="0" indent="0">
              <a:buNone/>
            </a:pPr>
            <a:r>
              <a:rPr lang="en-US" altLang="zh-CN" sz="4800"/>
              <a:t>[2] Qian Chen , Xiaodan Zhu , Zhenhua Ling , et al . Enhanced LSTM for Natural Language Inference . 2017</a:t>
            </a:r>
            <a:endParaRPr lang="en-US" altLang="zh-CN" sz="4800"/>
          </a:p>
          <a:p>
            <a:pPr marL="0" indent="0">
              <a:buNone/>
            </a:pPr>
            <a:r>
              <a:rPr lang="en-US" altLang="zh-CN" sz="4800"/>
              <a:t>[3] Parikh A P, Täckström O, Das D, et al. A decomposable attention model for natural language inference[J]. arXiv preprint        arXiv:1606.01933, 2016.</a:t>
            </a:r>
            <a:endParaRPr lang="en-US" altLang="zh-CN" sz="4800"/>
          </a:p>
          <a:p>
            <a:pPr marL="0" indent="0">
              <a:buNone/>
            </a:pPr>
            <a:r>
              <a:rPr lang="en-US" altLang="zh-CN" sz="4800"/>
              <a:t>[4] Po-Sen Huang，Xiaodong He，Jianfeng Gao . Learning deep structured semantic models for web search using clickthrough data . 2013</a:t>
            </a:r>
            <a:endParaRPr lang="en-US" altLang="zh-CN" sz="4800"/>
          </a:p>
          <a:p>
            <a:pPr marL="0" indent="0">
              <a:buNone/>
            </a:pPr>
            <a:r>
              <a:rPr lang="en-US" altLang="zh-CN" sz="4800"/>
              <a:t>[5] Aditya Thyagarajan . Siamese Recurrent Architectures for Learning Sentence Similarity . 2015</a:t>
            </a:r>
            <a:endParaRPr lang="en-US" altLang="zh-CN"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赛题理解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9895" y="4048125"/>
            <a:ext cx="37259895" cy="16404590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文本点击率预估：在搜索场景中，用户输入搜索文本后，出现对应的结果。当用户遇到感兴趣的结果，用户就会点击。如果对结果不满意，会点击类似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下一页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的按键获取更多结果。相反满意的结果越少，点击量也就越少。得到满意的结果，可能就不会点击下一页。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与搜索内容相似的文本更容易被点击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热门的结果更容易被点击</a:t>
            </a:r>
            <a:endParaRPr lang="zh-CN" altLang="en-US" sz="8815">
              <a:latin typeface="+mn-lt"/>
              <a:ea typeface="+mn-ea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6060" y="11326495"/>
            <a:ext cx="24229060" cy="912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69260" y="2263775"/>
            <a:ext cx="37259895" cy="7287895"/>
          </a:xfrm>
        </p:spPr>
        <p:txBody>
          <a:bodyPr/>
          <a:lstStyle/>
          <a:p>
            <a:r>
              <a:rPr lang="zh-CN" altLang="en-US"/>
              <a:t>感谢各位倾听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69260" y="9551670"/>
            <a:ext cx="37794565" cy="10034905"/>
          </a:xfrm>
        </p:spPr>
        <p:txBody>
          <a:bodyPr>
            <a:normAutofit lnSpcReduction="20000"/>
          </a:bodyPr>
          <a:lstStyle/>
          <a:p>
            <a:r>
              <a:rPr lang="zh-CN" altLang="en-US"/>
              <a:t>欢迎大家批评指正</a:t>
            </a:r>
            <a:endParaRPr lang="zh-CN" altLang="en-US"/>
          </a:p>
          <a:p>
            <a:r>
              <a:rPr lang="zh-CN" altLang="en-US"/>
              <a:t>感谢主办方</a:t>
            </a:r>
            <a:endParaRPr lang="zh-CN" altLang="en-US"/>
          </a:p>
          <a:p>
            <a:r>
              <a:rPr lang="en-US" altLang="zh-CN"/>
              <a:t>											</a:t>
            </a:r>
            <a:endParaRPr lang="en-US" altLang="zh-CN"/>
          </a:p>
          <a:p>
            <a:r>
              <a:rPr lang="en-US" altLang="zh-CN"/>
              <a:t>											   Fah</a:t>
            </a:r>
            <a:r>
              <a:rPr lang="zh-CN" altLang="en-US"/>
              <a:t>：</a:t>
            </a:r>
            <a:r>
              <a:rPr lang="zh-CN" altLang="en-US"/>
              <a:t>章凡</a:t>
            </a:r>
            <a:endParaRPr lang="zh-CN" altLang="en-US"/>
          </a:p>
          <a:p>
            <a:r>
              <a:rPr lang="en-US" altLang="zh-CN"/>
              <a:t>								     </a:t>
            </a:r>
            <a:r>
              <a:rPr lang="zh-CN" altLang="en-US"/>
              <a:t>欢迎与我交流：</a:t>
            </a:r>
            <a:r>
              <a:rPr lang="en-US" altLang="zh-CN"/>
              <a:t>qq826427920</a:t>
            </a:r>
            <a:endParaRPr lang="en-US" altLang="zh-CN"/>
          </a:p>
          <a:p>
            <a:r>
              <a:rPr lang="en-US" altLang="zh-CN"/>
              <a:t>									</a:t>
            </a:r>
            <a:r>
              <a:rPr lang="zh-CN" altLang="en-US"/>
              <a:t>所有代码将开源，敬请关注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建模方案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zh-CN" altLang="en-US" sz="8815">
              <a:cs typeface="微软雅黑" panose="020B0503020204020204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树模型（传统特征构建）：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       文本特征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相似度特征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点击率特征</a:t>
            </a:r>
            <a:r>
              <a:rPr lang="en-US" altLang="zh-CN" sz="8815">
                <a:cs typeface="微软雅黑" panose="020B0503020204020204" charset="-122"/>
                <a:sym typeface="+mn-ea"/>
              </a:rPr>
              <a:t>+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统计特征</a:t>
            </a:r>
            <a:endParaRPr lang="zh-CN" altLang="en-US" sz="8815">
              <a:cs typeface="微软雅黑" panose="020B0503020204020204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>
              <a:cs typeface="微软雅黑" panose="020B050302020402020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8815">
                <a:cs typeface="微软雅黑" panose="020B0503020204020204" charset="-122"/>
                <a:sym typeface="+mn-ea"/>
              </a:rPr>
              <a:t>神经网络模型：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8815">
                <a:cs typeface="微软雅黑" panose="020B0503020204020204" charset="-122"/>
                <a:sym typeface="+mn-ea"/>
              </a:rPr>
              <a:t>       word2vec+</a:t>
            </a:r>
            <a:r>
              <a:rPr lang="zh-CN" altLang="en-US" sz="8815">
                <a:cs typeface="微软雅黑" panose="020B0503020204020204" charset="-122"/>
                <a:sym typeface="+mn-ea"/>
              </a:rPr>
              <a:t>统计特征</a:t>
            </a:r>
            <a:endParaRPr kumimoji="0" lang="zh-CN" altLang="en-US" sz="8815" b="0" i="0" u="none" strike="noStrike" kern="1200" cap="none" spc="0" normalizeH="0" baseline="0" noProof="1">
              <a:solidFill>
                <a:schemeClr val="tx1"/>
              </a:solidFill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实现方案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预训练</a:t>
            </a:r>
            <a:r>
              <a:rPr lang="zh-CN" altLang="en-US">
                <a:sym typeface="+mn-ea"/>
              </a:rPr>
              <a:t>词向量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8815">
                <a:sym typeface="+mn-ea"/>
              </a:rPr>
              <a:t>       </a:t>
            </a:r>
            <a:r>
              <a:rPr lang="zh-CN" altLang="en-US" sz="8815">
                <a:sym typeface="+mn-ea"/>
              </a:rPr>
              <a:t>使用所有可用文本训练</a:t>
            </a:r>
            <a:r>
              <a:rPr lang="en-US" altLang="zh-CN" sz="8815">
                <a:sym typeface="+mn-ea"/>
              </a:rPr>
              <a:t>word2vec</a:t>
            </a:r>
            <a:r>
              <a:rPr lang="zh-CN" altLang="en-US" sz="8815">
                <a:sym typeface="+mn-ea"/>
              </a:rPr>
              <a:t>，训练方法采用</a:t>
            </a:r>
            <a:r>
              <a:rPr lang="en-US" altLang="zh-CN" sz="8815">
                <a:sym typeface="+mn-ea"/>
              </a:rPr>
              <a:t>c-bow</a:t>
            </a:r>
            <a:r>
              <a:rPr lang="zh-CN" altLang="en-US" sz="8815">
                <a:sym typeface="+mn-ea"/>
              </a:rPr>
              <a:t>，</a:t>
            </a:r>
            <a:r>
              <a:rPr lang="en-US" altLang="zh-CN" sz="8815">
                <a:sym typeface="+mn-ea"/>
              </a:rPr>
              <a:t>window=5</a:t>
            </a:r>
            <a:r>
              <a:rPr lang="zh-CN" altLang="en-US" sz="8815">
                <a:sym typeface="+mn-ea"/>
              </a:rPr>
              <a:t>，维度</a:t>
            </a:r>
            <a:r>
              <a:rPr lang="en-US" altLang="zh-CN" sz="8815">
                <a:sym typeface="+mn-ea"/>
              </a:rPr>
              <a:t>=200</a:t>
            </a:r>
            <a:r>
              <a:rPr lang="zh-CN" altLang="en-US" sz="8815">
                <a:sym typeface="+mn-ea"/>
              </a:rPr>
              <a:t>，分层</a:t>
            </a:r>
            <a:r>
              <a:rPr lang="en-US" altLang="zh-CN" sz="8815">
                <a:sym typeface="+mn-ea"/>
              </a:rPr>
              <a:t>softmax</a:t>
            </a:r>
            <a:r>
              <a:rPr lang="zh-CN" altLang="en-US" sz="8815">
                <a:sym typeface="+mn-ea"/>
              </a:rPr>
              <a:t>。</a:t>
            </a:r>
            <a:endParaRPr lang="zh-CN" altLang="en-US" sz="8815"/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        训练前对所有文本进行去重。</a:t>
            </a:r>
            <a:endParaRPr lang="zh-CN" altLang="en-US" sz="8815"/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        目的：</a:t>
            </a:r>
            <a:r>
              <a:rPr lang="en-US" altLang="zh-CN" sz="8815">
                <a:sym typeface="+mn-ea"/>
              </a:rPr>
              <a:t>1.</a:t>
            </a:r>
            <a:r>
              <a:rPr lang="zh-CN" altLang="en-US" sz="8815">
                <a:sym typeface="+mn-ea"/>
              </a:rPr>
              <a:t>去除大量重复语句带来的噪声。</a:t>
            </a:r>
            <a:endParaRPr lang="zh-CN" altLang="en-US" sz="8815"/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          </a:t>
            </a: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 </a:t>
            </a:r>
            <a:r>
              <a:rPr lang="en-US" altLang="zh-CN" sz="8815">
                <a:sym typeface="+mn-ea"/>
              </a:rPr>
              <a:t>2.</a:t>
            </a:r>
            <a:r>
              <a:rPr lang="zh-CN" altLang="en-US" sz="8815">
                <a:sym typeface="+mn-ea"/>
              </a:rPr>
              <a:t>去重后文本数量约</a:t>
            </a:r>
            <a:r>
              <a:rPr lang="en-US" altLang="zh-CN" sz="8815">
                <a:sym typeface="+mn-ea"/>
              </a:rPr>
              <a:t>2.2</a:t>
            </a:r>
            <a:r>
              <a:rPr lang="zh-CN" altLang="en-US" sz="8815">
                <a:sym typeface="+mn-ea"/>
              </a:rPr>
              <a:t>亿，可以大大减少训练时间。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zh-CN" altLang="en-US" sz="8815">
                <a:sym typeface="+mn-ea"/>
              </a:rPr>
              <a:t>        尝试过</a:t>
            </a:r>
            <a:r>
              <a:rPr lang="en-US" altLang="zh-CN" sz="8815">
                <a:sym typeface="+mn-ea"/>
              </a:rPr>
              <a:t>skip-gram</a:t>
            </a:r>
            <a:r>
              <a:rPr lang="zh-CN" altLang="en-US" sz="8815">
                <a:sym typeface="+mn-ea"/>
              </a:rPr>
              <a:t>，</a:t>
            </a:r>
            <a:r>
              <a:rPr lang="en-US" altLang="zh-CN" sz="8815">
                <a:sym typeface="+mn-ea"/>
              </a:rPr>
              <a:t>dim=250/300</a:t>
            </a:r>
            <a:r>
              <a:rPr lang="zh-CN" altLang="en-US" sz="8815">
                <a:sym typeface="+mn-ea"/>
              </a:rPr>
              <a:t>。针对后面模型训练的时空复杂度，以及线上效果，采用当前方案。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skip-gram</a:t>
            </a:r>
            <a:r>
              <a:rPr lang="zh-CN" altLang="en-US" sz="8815">
                <a:sym typeface="+mn-ea"/>
              </a:rPr>
              <a:t>适合大语料，但测试结果提升不明显。</a:t>
            </a:r>
            <a:endParaRPr lang="zh-CN" altLang="en-US" sz="8815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69895" y="2197100"/>
            <a:ext cx="37259895" cy="7287895"/>
          </a:xfrm>
        </p:spPr>
        <p:txBody>
          <a:bodyPr/>
          <a:lstStyle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文本特征</a:t>
            </a:r>
            <a:r>
              <a:rPr lang="en-US" altLang="zh-CN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+</a:t>
            </a:r>
            <a:r>
              <a:rPr lang="zh-CN" altLang="en-US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相似度特征</a:t>
            </a:r>
            <a:r>
              <a:rPr lang="en-US" altLang="zh-CN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+</a:t>
            </a:r>
            <a:r>
              <a:rPr lang="zh-CN" altLang="en-US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点击率特征</a:t>
            </a:r>
            <a:r>
              <a:rPr lang="en-US" altLang="zh-CN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+</a:t>
            </a:r>
            <a:r>
              <a:rPr lang="zh-CN" altLang="en-US" sz="7555">
                <a:solidFill>
                  <a:schemeClr val="bg1"/>
                </a:solidFill>
                <a:latin typeface="+mn-lt"/>
                <a:ea typeface="+mn-ea"/>
                <a:sym typeface="+mn-ea"/>
              </a:rPr>
              <a:t>统计特征</a:t>
            </a:r>
            <a:endParaRPr lang="zh-CN" altLang="en-US" sz="7555">
              <a:solidFill>
                <a:schemeClr val="bg1"/>
              </a:solidFill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一、文本特征：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TFIDF stacking:</a:t>
            </a:r>
            <a:endParaRPr lang="en-US" altLang="zh-CN"/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训练集使用前</a:t>
            </a:r>
            <a:r>
              <a:rPr lang="en-US" altLang="zh-CN" sz="8815">
                <a:sym typeface="+mn-ea"/>
              </a:rPr>
              <a:t>5000W</a:t>
            </a:r>
            <a:r>
              <a:rPr lang="zh-CN" altLang="en-US" sz="8815">
                <a:sym typeface="+mn-ea"/>
              </a:rPr>
              <a:t>构建，对训练集测试集共</a:t>
            </a:r>
            <a:r>
              <a:rPr lang="en-US" altLang="zh-CN" sz="8815">
                <a:sym typeface="+mn-ea"/>
              </a:rPr>
              <a:t>15000W</a:t>
            </a:r>
            <a:r>
              <a:rPr lang="zh-CN" altLang="en-US" sz="8815">
                <a:sym typeface="+mn-ea"/>
              </a:rPr>
              <a:t>数据去重后构建</a:t>
            </a:r>
            <a:r>
              <a:rPr lang="en-US" altLang="zh-CN" sz="8815">
                <a:sym typeface="+mn-ea"/>
              </a:rPr>
              <a:t>TFIDF-Vectorizer,n-gram=(1,1),min_df=8</a:t>
            </a:r>
            <a:endParaRPr lang="en-US" altLang="zh-CN" sz="8815"/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将文本向量化使用弱分类器（</a:t>
            </a:r>
            <a:r>
              <a:rPr lang="en-US" altLang="zh-CN" sz="8815">
                <a:sym typeface="+mn-ea"/>
              </a:rPr>
              <a:t>SGD,Ridge</a:t>
            </a:r>
            <a:r>
              <a:rPr lang="zh-CN" altLang="en-US" sz="8815">
                <a:sym typeface="+mn-ea"/>
              </a:rPr>
              <a:t>）五折交叉验证，训练出</a:t>
            </a:r>
            <a:r>
              <a:rPr lang="en-US" altLang="zh-CN" sz="8815">
                <a:sym typeface="+mn-ea"/>
              </a:rPr>
              <a:t>stacking</a:t>
            </a:r>
            <a:r>
              <a:rPr lang="zh-CN" altLang="en-US" sz="8815">
                <a:sym typeface="+mn-ea"/>
              </a:rPr>
              <a:t>特征。</a:t>
            </a:r>
            <a:endParaRPr lang="zh-CN" altLang="en-US" sz="8815"/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原因：速度快，效果好</a:t>
            </a:r>
            <a:r>
              <a:rPr lang="en-US" altLang="zh-CN" sz="8815">
                <a:sym typeface="+mn-ea"/>
              </a:rPr>
              <a:t>(LR</a:t>
            </a:r>
            <a:r>
              <a:rPr lang="zh-CN" altLang="en-US" sz="8815">
                <a:sym typeface="+mn-ea"/>
              </a:rPr>
              <a:t>效果最好，但时间长</a:t>
            </a:r>
            <a:r>
              <a:rPr lang="en-US" altLang="zh-CN" sz="8815">
                <a:sym typeface="+mn-ea"/>
              </a:rPr>
              <a:t>)</a:t>
            </a:r>
            <a:endParaRPr lang="en-US" altLang="zh-CN" sz="8815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 sz="8815">
                <a:sym typeface="+mn-ea"/>
              </a:rPr>
              <a:t>pagerank</a:t>
            </a:r>
            <a:r>
              <a:rPr lang="zh-CN" altLang="en-US" sz="8815">
                <a:sym typeface="+mn-ea"/>
              </a:rPr>
              <a:t>：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分别以</a:t>
            </a:r>
            <a:r>
              <a:rPr lang="en-US" altLang="zh-CN" sz="8815">
                <a:sym typeface="+mn-ea"/>
              </a:rPr>
              <a:t>query</a:t>
            </a:r>
            <a:r>
              <a:rPr lang="zh-CN" altLang="en-US" sz="8815">
                <a:sym typeface="+mn-ea"/>
              </a:rPr>
              <a:t>和</a:t>
            </a:r>
            <a:r>
              <a:rPr lang="en-US" altLang="zh-CN" sz="8815">
                <a:sym typeface="+mn-ea"/>
              </a:rPr>
              <a:t>title</a:t>
            </a:r>
            <a:r>
              <a:rPr lang="zh-CN" altLang="en-US" sz="8815">
                <a:sym typeface="+mn-ea"/>
              </a:rPr>
              <a:t>为节点构建有向图</a:t>
            </a:r>
            <a:r>
              <a:rPr lang="zh-CN" sz="8815">
                <a:sym typeface="+mn-ea"/>
              </a:rPr>
              <a:t>，</a:t>
            </a:r>
            <a:r>
              <a:rPr lang="zh-CN" altLang="en-US" sz="8815">
                <a:sym typeface="+mn-ea"/>
              </a:rPr>
              <a:t>计算</a:t>
            </a:r>
            <a:r>
              <a:rPr lang="en-US" altLang="zh-CN" sz="8815">
                <a:sym typeface="+mn-ea"/>
              </a:rPr>
              <a:t>query</a:t>
            </a:r>
            <a:r>
              <a:rPr lang="zh-CN" altLang="en-US" sz="8815">
                <a:sym typeface="+mn-ea"/>
              </a:rPr>
              <a:t>和</a:t>
            </a:r>
            <a:r>
              <a:rPr lang="en-US" altLang="zh-CN" sz="8815">
                <a:sym typeface="+mn-ea"/>
              </a:rPr>
              <a:t>title</a:t>
            </a:r>
            <a:r>
              <a:rPr lang="zh-CN" altLang="en-US" sz="8815">
                <a:sym typeface="+mn-ea"/>
              </a:rPr>
              <a:t>的文本重要性。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zh-CN" altLang="en-US" sz="8815">
              <a:sym typeface="+mn-ea"/>
            </a:endParaRPr>
          </a:p>
          <a:p>
            <a:pPr marL="0" indent="0">
              <a:buNone/>
            </a:pPr>
            <a:endParaRPr lang="zh-CN" sz="8815">
              <a:sym typeface="+mn-ea"/>
            </a:endParaRPr>
          </a:p>
          <a:p>
            <a:pPr marL="0" indent="0">
              <a:buNone/>
            </a:pPr>
            <a:r>
              <a:rPr lang="en-US" altLang="zh-CN" sz="8815">
                <a:sym typeface="+mn-ea"/>
              </a:rPr>
              <a:t>	</a:t>
            </a:r>
            <a:r>
              <a:rPr lang="zh-CN" altLang="en-US" sz="8815">
                <a:sym typeface="+mn-ea"/>
              </a:rPr>
              <a:t>达到迭代次数（</a:t>
            </a:r>
            <a:r>
              <a:rPr lang="en-US" altLang="zh-CN" sz="8815">
                <a:sym typeface="+mn-ea"/>
              </a:rPr>
              <a:t>35</a:t>
            </a:r>
            <a:r>
              <a:rPr lang="zh-CN" altLang="en-US" sz="8815">
                <a:sym typeface="+mn-ea"/>
              </a:rPr>
              <a:t>）停止迭代。</a:t>
            </a:r>
            <a:endParaRPr lang="zh-CN" sz="8815">
              <a:sym typeface="+mn-ea"/>
            </a:endParaRPr>
          </a:p>
          <a:p>
            <a:pPr marL="0" indent="0">
              <a:buNone/>
            </a:pPr>
            <a:endParaRPr lang="zh-CN" sz="8815">
              <a:sym typeface="+mn-ea"/>
            </a:endParaRPr>
          </a:p>
          <a:p>
            <a:pPr marL="0" indent="0">
              <a:buNone/>
            </a:pPr>
            <a:endParaRPr lang="zh-CN" sz="8815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18105" y="9364345"/>
          <a:ext cx="10984230" cy="347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244600" imgH="393700" progId="Equation.KSEE3">
                  <p:embed/>
                </p:oleObj>
              </mc:Choice>
              <mc:Fallback>
                <p:oleObj name="" r:id="rId1" imgW="12446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18105" y="9364345"/>
                        <a:ext cx="10984230" cy="347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特征工程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 sz="8815">
                <a:sym typeface="+mn-ea"/>
              </a:rPr>
              <a:t>LongShareRate</a:t>
            </a:r>
            <a:endParaRPr lang="zh-CN" altLang="en-US" sz="8815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获取最长共现语句 </a:t>
            </a:r>
            <a:r>
              <a:rPr lang="en-US" altLang="zh-CN"/>
              <a:t>s</a:t>
            </a:r>
            <a:r>
              <a:rPr lang="zh-CN" altLang="en-US"/>
              <a:t>，计算：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直观上来看，共现率越大越好。但是中华文化博大精深</a:t>
            </a:r>
            <a:r>
              <a:rPr lang="en-US" altLang="zh-CN"/>
              <a:t>...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28585" y="3773170"/>
          <a:ext cx="9380220" cy="679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473200" imgH="1066800" progId="Equation.KSEE3">
                  <p:embed/>
                </p:oleObj>
              </mc:Choice>
              <mc:Fallback>
                <p:oleObj name="" r:id="rId1" imgW="1473200" imgH="1066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28585" y="3773170"/>
                        <a:ext cx="9380220" cy="679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12371705"/>
            <a:ext cx="33476565" cy="904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3862</Words>
  <Application>WPS 演示</Application>
  <PresentationFormat>自定义</PresentationFormat>
  <Paragraphs>314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Calibri Light</vt:lpstr>
      <vt:lpstr>Times New Roman</vt:lpstr>
      <vt:lpstr>华文新魏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特征工程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Fah</cp:lastModifiedBy>
  <cp:revision>137</cp:revision>
  <dcterms:created xsi:type="dcterms:W3CDTF">2017-08-03T09:01:00Z</dcterms:created>
  <dcterms:modified xsi:type="dcterms:W3CDTF">2019-08-22T05:02:56Z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2052-11.1.0.8822</vt:lpwstr>
  </property>
</Properties>
</file>